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7" d="100"/>
          <a:sy n="57" d="100"/>
        </p:scale>
        <p:origin x="432"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18/05/2022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18/05/2022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18/05/2022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18/05/2022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18/05/2022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18/05/2022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18/05/2022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18/05/2022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18/05/2022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18/05/2022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18/05/2022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18/05/2022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rashy1712/IBM-Data-Science-Capstone-SpaceX/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Prashy1712/IBM-Data-Science-Capstone-SpaceX/blob/main/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rashy1712/IBM-Data-Science-Capstone-SpaceX/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rashy1712/IBM-Data-Science-Capstone-SpaceX/blob/main/plot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rashy1712/IBM-Data-Science-Capstone-SpaceX/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Prashant Mishra</a:t>
            </a:r>
          </a:p>
          <a:p>
            <a:r>
              <a:rPr lang="en-US" dirty="0">
                <a:solidFill>
                  <a:schemeClr val="bg2"/>
                </a:solidFill>
                <a:latin typeface="Abadi" panose="020B0604020104020204" pitchFamily="34" charset="0"/>
                <a:ea typeface="SF Pro" pitchFamily="2" charset="0"/>
                <a:cs typeface="SF Pro" pitchFamily="2" charset="0"/>
              </a:rPr>
              <a:t>18-May-2022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26816"/>
            <a:ext cx="4783296" cy="4351338"/>
          </a:xfrm>
          <a:prstGeom prst="rect">
            <a:avLst/>
          </a:prstGeom>
        </p:spPr>
        <p:txBody>
          <a:bodyPr/>
          <a:lstStyle/>
          <a:p>
            <a:r>
              <a:rPr lang="en-US" sz="1900" dirty="0">
                <a:solidFill>
                  <a:schemeClr val="accent3">
                    <a:lumMod val="25000"/>
                  </a:schemeClr>
                </a:solidFill>
                <a:latin typeface="Abadi" panose="020B0604020104020204" pitchFamily="34" charset="0"/>
              </a:rPr>
              <a:t>We performed exploratory data analysis and determined the training labels.</a:t>
            </a:r>
          </a:p>
          <a:p>
            <a:r>
              <a:rPr lang="en-US" sz="19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19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1900" dirty="0">
                <a:solidFill>
                  <a:schemeClr val="accent3">
                    <a:lumMod val="25000"/>
                  </a:schemeClr>
                </a:solidFill>
                <a:latin typeface="Abadi" panose="020B0604020104020204" pitchFamily="34" charset="0"/>
              </a:rPr>
              <a:t>The link to the notebook is </a:t>
            </a:r>
            <a:r>
              <a:rPr lang="en-US" sz="1900" dirty="0">
                <a:solidFill>
                  <a:schemeClr val="accent3">
                    <a:lumMod val="25000"/>
                  </a:schemeClr>
                </a:solidFill>
                <a:latin typeface="Abadi" panose="020B0604020104020204" pitchFamily="34" charset="0"/>
                <a:hlinkClick r:id="rId3"/>
              </a:rPr>
              <a:t>https://github.com/Prashy1712/IBM-Data-Science-Capstone-SpaceX/blob/main/Data%20Wrangling.ipynb</a:t>
            </a:r>
            <a:endParaRPr lang="en-US" sz="19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descr="Chart, diagram, radar chart&#10;&#10;Description automatically generated">
            <a:extLst>
              <a:ext uri="{FF2B5EF4-FFF2-40B4-BE49-F238E27FC236}">
                <a16:creationId xmlns:a16="http://schemas.microsoft.com/office/drawing/2014/main" id="{5F843EF5-9AD1-49DB-93AF-9AB1C2E493D9}"/>
              </a:ext>
            </a:extLst>
          </p:cNvPr>
          <p:cNvPicPr>
            <a:picLocks noChangeAspect="1"/>
          </p:cNvPicPr>
          <p:nvPr/>
        </p:nvPicPr>
        <p:blipFill>
          <a:blip r:embed="rId4"/>
          <a:stretch>
            <a:fillRect/>
          </a:stretch>
        </p:blipFill>
        <p:spPr>
          <a:xfrm>
            <a:off x="6096000" y="1726816"/>
            <a:ext cx="5185558" cy="399376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Content Placeholder 4">
            <a:extLst>
              <a:ext uri="{FF2B5EF4-FFF2-40B4-BE49-F238E27FC236}">
                <a16:creationId xmlns:a16="http://schemas.microsoft.com/office/drawing/2014/main" id="{04A6C4DB-0093-4D60-B091-CCDBF0121B05}"/>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pic>
        <p:nvPicPr>
          <p:cNvPr id="8" name="Picture 7">
            <a:extLst>
              <a:ext uri="{FF2B5EF4-FFF2-40B4-BE49-F238E27FC236}">
                <a16:creationId xmlns:a16="http://schemas.microsoft.com/office/drawing/2014/main" id="{677053FA-5BC6-402B-BAA8-63BCF6E796E7}"/>
              </a:ext>
            </a:extLst>
          </p:cNvPr>
          <p:cNvPicPr>
            <a:picLocks noChangeAspect="1"/>
          </p:cNvPicPr>
          <p:nvPr/>
        </p:nvPicPr>
        <p:blipFill>
          <a:blip r:embed="rId3"/>
          <a:stretch>
            <a:fillRect/>
          </a:stretch>
        </p:blipFill>
        <p:spPr>
          <a:xfrm>
            <a:off x="770011" y="3669829"/>
            <a:ext cx="5000794" cy="2757382"/>
          </a:xfrm>
          <a:prstGeom prst="rect">
            <a:avLst/>
          </a:prstGeom>
        </p:spPr>
      </p:pic>
      <p:sp>
        <p:nvSpPr>
          <p:cNvPr id="9" name="Content Placeholder 4">
            <a:extLst>
              <a:ext uri="{FF2B5EF4-FFF2-40B4-BE49-F238E27FC236}">
                <a16:creationId xmlns:a16="http://schemas.microsoft.com/office/drawing/2014/main" id="{1C83A4CC-BE19-4824-8123-1AE9331104CC}"/>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4"/>
              </a:rPr>
              <a:t>https://github.com/Prashy1712/IBM-Data-Science-Capstone-SpaceX/blob/main/EDA%20with%20Data%20Visualization.ipynb</a:t>
            </a:r>
            <a:endParaRPr lang="en-US" dirty="0"/>
          </a:p>
        </p:txBody>
      </p:sp>
      <p:pic>
        <p:nvPicPr>
          <p:cNvPr id="10" name="Picture 9">
            <a:extLst>
              <a:ext uri="{FF2B5EF4-FFF2-40B4-BE49-F238E27FC236}">
                <a16:creationId xmlns:a16="http://schemas.microsoft.com/office/drawing/2014/main" id="{61253149-D985-409A-9916-397CFC068B19}"/>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3B614285-376A-47E3-ACFB-6EE64D470B10}"/>
              </a:ext>
            </a:extLst>
          </p:cNvPr>
          <p:cNvSpPr txBox="1">
            <a:spLocks/>
          </p:cNvSpPr>
          <p:nvPr/>
        </p:nvSpPr>
        <p:spPr>
          <a:xfrm>
            <a:off x="770010" y="1396721"/>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https://github.com/Prashy1712/IBM-Data-Science-Capstone-SpaceX/blob/main/EDA%20with%20SQL.ipynb</a:t>
            </a:r>
            <a:endParaRPr lang="en-US" sz="2200" dirty="0">
              <a:solidFill>
                <a:srgbClr val="1C7DDB"/>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D1C01CEA-4A25-48C1-8EAF-70E456C6B37F}"/>
              </a:ext>
            </a:extLst>
          </p:cNvPr>
          <p:cNvSpPr txBox="1">
            <a:spLocks/>
          </p:cNvSpPr>
          <p:nvPr/>
        </p:nvSpPr>
        <p:spPr>
          <a:xfrm>
            <a:off x="838200" y="1507253"/>
            <a:ext cx="10515600" cy="4719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a:solidFill>
                  <a:schemeClr val="bg2">
                    <a:lumMod val="50000"/>
                  </a:schemeClr>
                </a:solidFill>
                <a:latin typeface="Abadi" panose="020B0604020104020204" pitchFamily="34" charset="0"/>
              </a:rPr>
              <a:t>Do launch sites keep certain distance away from cities.</a:t>
            </a:r>
          </a:p>
          <a:p>
            <a:endParaRPr lang="en-US"/>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5460494B-AAEA-407A-9CAA-4A378CDE54BE}"/>
              </a:ext>
            </a:extLst>
          </p:cNvPr>
          <p:cNvSpPr txBox="1">
            <a:spLocks/>
          </p:cNvSpPr>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https://github.com/Prashy1712/IBM-Data-Science-Capstone-SpaceX/blob/main/plotapp.py</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A0119EF0-E727-49F9-8F20-9D46548EE280}"/>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https://github.com/Prashy1712/IBM-Data-Science-Capstone-SpaceX/blob/main/Machine%20Learning%20Prediction.ipynb</a:t>
            </a:r>
            <a:endParaRPr lang="en-US" sz="2200" dirty="0">
              <a:solidFill>
                <a:srgbClr val="1C7DDB"/>
              </a:solidFill>
              <a:latin typeface="Abadi" panose="020B0604020104020204" pitchFamily="34" charset="0"/>
            </a:endParaRPr>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7A3ED1C8-9D3A-4376-9203-FD436A55CEF2}"/>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449348C-5A0B-4430-8AAC-DA49584EF941}"/>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46351" y="433545"/>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400">
                <a:solidFill>
                  <a:srgbClr val="FFFFFF"/>
                </a:solidFill>
                <a:latin typeface="+mj-lt"/>
                <a:ea typeface="+mj-ea"/>
                <a:cs typeface="+mj-cs"/>
              </a:rPr>
              <a:t>Payload vs. Launch Site</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817D75F-7CF9-4F9B-BDFC-419356E3F5C3}"/>
              </a:ext>
            </a:extLst>
          </p:cNvPr>
          <p:cNvPicPr>
            <a:picLocks noChangeAspect="1"/>
          </p:cNvPicPr>
          <p:nvPr/>
        </p:nvPicPr>
        <p:blipFill>
          <a:blip r:embed="rId2"/>
          <a:stretch>
            <a:fillRect/>
          </a:stretch>
        </p:blipFill>
        <p:spPr>
          <a:xfrm>
            <a:off x="331567" y="3641348"/>
            <a:ext cx="5455917" cy="1568576"/>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05CAADC-9617-4F0F-8772-AA3094EB6836}"/>
              </a:ext>
            </a:extLst>
          </p:cNvPr>
          <p:cNvPicPr>
            <a:picLocks noChangeAspect="1"/>
          </p:cNvPicPr>
          <p:nvPr/>
        </p:nvPicPr>
        <p:blipFill>
          <a:blip r:embed="rId3"/>
          <a:stretch>
            <a:fillRect/>
          </a:stretch>
        </p:blipFill>
        <p:spPr>
          <a:xfrm>
            <a:off x="6445073" y="3233855"/>
            <a:ext cx="5455917" cy="224139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19</a:t>
            </a:fld>
            <a:endParaRPr lang="en-US" sz="1200">
              <a:solidFill>
                <a:srgbClr val="898989"/>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8"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5825100-B309-487D-9BB3-D203B73BF125}"/>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479606B5-BB46-4F45-AC4A-012B8D185B60}"/>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D57C3F63-060E-4EB8-81A6-FC4C92AC0783}"/>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77C65FC5-C2E3-4CDF-B63E-4591A333D2A5}"/>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125978D4-BD74-413C-A0AF-33698A5B8E21}"/>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8200" y="585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Launch Success Yearly Trend</a:t>
            </a:r>
          </a:p>
        </p:txBody>
      </p:sp>
      <p:pic>
        <p:nvPicPr>
          <p:cNvPr id="8" name="Picture 7">
            <a:extLst>
              <a:ext uri="{FF2B5EF4-FFF2-40B4-BE49-F238E27FC236}">
                <a16:creationId xmlns:a16="http://schemas.microsoft.com/office/drawing/2014/main" id="{C3EF1496-6856-4FFD-8EF8-7AFD852FED73}"/>
              </a:ext>
            </a:extLst>
          </p:cNvPr>
          <p:cNvPicPr>
            <a:picLocks noChangeAspect="1"/>
          </p:cNvPicPr>
          <p:nvPr/>
        </p:nvPicPr>
        <p:blipFill rotWithShape="1">
          <a:blip r:embed="rId2"/>
          <a:srcRect l="8847" r="2" b="2"/>
          <a:stretch/>
        </p:blipFill>
        <p:spPr>
          <a:xfrm>
            <a:off x="841248" y="2516777"/>
            <a:ext cx="6236208" cy="3660185"/>
          </a:xfrm>
          <a:prstGeom prst="rect">
            <a:avLst/>
          </a:prstGeom>
        </p:spPr>
      </p:pic>
      <p:sp>
        <p:nvSpPr>
          <p:cNvPr id="7" name="Content Placeholder 2">
            <a:extLst>
              <a:ext uri="{FF2B5EF4-FFF2-40B4-BE49-F238E27FC236}">
                <a16:creationId xmlns:a16="http://schemas.microsoft.com/office/drawing/2014/main" id="{C6DB9D5A-6082-4411-8E3A-3B3E3F9F2FAC}"/>
              </a:ext>
            </a:extLst>
          </p:cNvPr>
          <p:cNvSpPr txBox="1">
            <a:spLocks/>
          </p:cNvSpPr>
          <p:nvPr/>
        </p:nvSpPr>
        <p:spPr>
          <a:xfrm>
            <a:off x="7546848" y="2516777"/>
            <a:ext cx="3803904" cy="36601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From the plot, we can observe that success rate since 2013 kept on increasing till 2020.</a:t>
            </a:r>
          </a:p>
          <a:p>
            <a:pPr>
              <a:spcBef>
                <a:spcPts val="1400"/>
              </a:spcBef>
            </a:pPr>
            <a:endParaRPr lang="en-US" sz="22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585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All Launch Site Names</a:t>
            </a:r>
          </a:p>
        </p:txBody>
      </p:sp>
      <p:pic>
        <p:nvPicPr>
          <p:cNvPr id="7" name="Picture 6">
            <a:extLst>
              <a:ext uri="{FF2B5EF4-FFF2-40B4-BE49-F238E27FC236}">
                <a16:creationId xmlns:a16="http://schemas.microsoft.com/office/drawing/2014/main" id="{46D97169-890C-4777-88E5-A230B7D4AA02}"/>
              </a:ext>
            </a:extLst>
          </p:cNvPr>
          <p:cNvPicPr>
            <a:picLocks noChangeAspect="1"/>
          </p:cNvPicPr>
          <p:nvPr/>
        </p:nvPicPr>
        <p:blipFill rotWithShape="1">
          <a:blip r:embed="rId2"/>
          <a:srcRect r="3695" b="-3"/>
          <a:stretch/>
        </p:blipFill>
        <p:spPr>
          <a:xfrm>
            <a:off x="841248" y="2516777"/>
            <a:ext cx="6236208" cy="3660185"/>
          </a:xfrm>
          <a:prstGeom prst="rect">
            <a:avLst/>
          </a:prstGeom>
        </p:spPr>
      </p:pic>
      <p:sp>
        <p:nvSpPr>
          <p:cNvPr id="6" name="Content Placeholder 2">
            <a:extLst>
              <a:ext uri="{FF2B5EF4-FFF2-40B4-BE49-F238E27FC236}">
                <a16:creationId xmlns:a16="http://schemas.microsoft.com/office/drawing/2014/main" id="{006E79D1-2538-4B8D-9B92-AA469265A97F}"/>
              </a:ext>
            </a:extLst>
          </p:cNvPr>
          <p:cNvSpPr txBox="1">
            <a:spLocks/>
          </p:cNvSpPr>
          <p:nvPr/>
        </p:nvSpPr>
        <p:spPr>
          <a:xfrm>
            <a:off x="7546848" y="2516777"/>
            <a:ext cx="3803904" cy="36601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used the key word </a:t>
            </a:r>
            <a:r>
              <a:rPr lang="en-US" sz="2200" b="1"/>
              <a:t>DISTINCT</a:t>
            </a:r>
            <a:r>
              <a:rPr lang="en-US" sz="2200"/>
              <a:t> to show only unique launch sites from the SpaceX data.</a:t>
            </a:r>
          </a:p>
          <a:p>
            <a:pPr>
              <a:spcBef>
                <a:spcPts val="1400"/>
              </a:spcBef>
            </a:pPr>
            <a:endParaRPr lang="en-US" sz="22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0" y="585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Launch Site Names Begin with 'CCA'</a:t>
            </a:r>
          </a:p>
        </p:txBody>
      </p:sp>
      <p:sp>
        <p:nvSpPr>
          <p:cNvPr id="7" name="Content Placeholder 4">
            <a:extLst>
              <a:ext uri="{FF2B5EF4-FFF2-40B4-BE49-F238E27FC236}">
                <a16:creationId xmlns:a16="http://schemas.microsoft.com/office/drawing/2014/main" id="{BE6CA9AC-FBF5-4327-849C-D052AA9CD3BA}"/>
              </a:ext>
            </a:extLst>
          </p:cNvPr>
          <p:cNvSpPr txBox="1">
            <a:spLocks/>
          </p:cNvSpPr>
          <p:nvPr/>
        </p:nvSpPr>
        <p:spPr>
          <a:xfrm>
            <a:off x="688847" y="2516777"/>
            <a:ext cx="10661905" cy="36601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sz="2000" dirty="0"/>
          </a:p>
          <a:p>
            <a:pPr>
              <a:spcBef>
                <a:spcPts val="1400"/>
              </a:spcBef>
            </a:pPr>
            <a:endParaRPr lang="en-US" sz="2000" dirty="0"/>
          </a:p>
          <a:p>
            <a:pPr>
              <a:spcBef>
                <a:spcPts val="1400"/>
              </a:spcBef>
            </a:pPr>
            <a:endParaRPr lang="en-US" sz="2000" dirty="0"/>
          </a:p>
          <a:p>
            <a:pPr>
              <a:spcBef>
                <a:spcPts val="1400"/>
              </a:spcBef>
            </a:pPr>
            <a:endParaRPr lang="en-US" sz="2000" dirty="0"/>
          </a:p>
          <a:p>
            <a:pPr>
              <a:spcBef>
                <a:spcPts val="1400"/>
              </a:spcBef>
            </a:pPr>
            <a:endParaRPr lang="en-US" sz="2000" dirty="0"/>
          </a:p>
          <a:p>
            <a:pPr>
              <a:spcBef>
                <a:spcPts val="1400"/>
              </a:spcBef>
            </a:pPr>
            <a:endParaRPr lang="en-US" sz="2000" dirty="0"/>
          </a:p>
          <a:p>
            <a:pPr>
              <a:spcBef>
                <a:spcPts val="1400"/>
              </a:spcBef>
            </a:pPr>
            <a:r>
              <a:rPr lang="en-US" sz="2000" dirty="0"/>
              <a:t>We used the query above to display 5 records where launch sites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25</a:t>
            </a:fld>
            <a:endParaRPr lang="en-US" sz="1200">
              <a:solidFill>
                <a:prstClr val="black">
                  <a:tint val="75000"/>
                </a:prstClr>
              </a:solidFill>
              <a:latin typeface="Calibri" panose="020F0502020204030204"/>
            </a:endParaRPr>
          </a:p>
        </p:txBody>
      </p:sp>
      <p:pic>
        <p:nvPicPr>
          <p:cNvPr id="9" name="Picture 8">
            <a:extLst>
              <a:ext uri="{FF2B5EF4-FFF2-40B4-BE49-F238E27FC236}">
                <a16:creationId xmlns:a16="http://schemas.microsoft.com/office/drawing/2014/main" id="{083A9774-220F-41AD-8638-3DF0103E553C}"/>
              </a:ext>
            </a:extLst>
          </p:cNvPr>
          <p:cNvPicPr>
            <a:picLocks noChangeAspect="1"/>
          </p:cNvPicPr>
          <p:nvPr/>
        </p:nvPicPr>
        <p:blipFill>
          <a:blip r:embed="rId2"/>
          <a:stretch>
            <a:fillRect/>
          </a:stretch>
        </p:blipFill>
        <p:spPr>
          <a:xfrm>
            <a:off x="688847" y="2328227"/>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CEA5B5D5-351B-4C6F-9879-B9B87B48112C}"/>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6E681163-C3FA-409E-9520-2D86C820B5F1}"/>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0" y="585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Average Payload Mass by F9 v1.1</a:t>
            </a:r>
          </a:p>
        </p:txBody>
      </p:sp>
      <p:sp>
        <p:nvSpPr>
          <p:cNvPr id="6" name="Content Placeholder 4">
            <a:extLst>
              <a:ext uri="{FF2B5EF4-FFF2-40B4-BE49-F238E27FC236}">
                <a16:creationId xmlns:a16="http://schemas.microsoft.com/office/drawing/2014/main" id="{52727572-9CAC-473F-AB7B-E1E216603B7F}"/>
              </a:ext>
            </a:extLst>
          </p:cNvPr>
          <p:cNvSpPr txBox="1">
            <a:spLocks/>
          </p:cNvSpPr>
          <p:nvPr/>
        </p:nvSpPr>
        <p:spPr>
          <a:xfrm>
            <a:off x="7546848" y="2516777"/>
            <a:ext cx="3803904" cy="36601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calculated the average payload mass carried by booster version F9 v1.1 as 2928.4</a:t>
            </a:r>
          </a:p>
          <a:p>
            <a:pPr>
              <a:spcBef>
                <a:spcPts val="1400"/>
              </a:spcBef>
            </a:pPr>
            <a:endParaRPr lang="en-US" sz="22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27</a:t>
            </a:fld>
            <a:endParaRPr lang="en-US" sz="1200">
              <a:solidFill>
                <a:prstClr val="black">
                  <a:tint val="75000"/>
                </a:prstClr>
              </a:solidFill>
              <a:latin typeface="Calibri" panose="020F0502020204030204"/>
            </a:endParaRPr>
          </a:p>
        </p:txBody>
      </p:sp>
      <p:pic>
        <p:nvPicPr>
          <p:cNvPr id="9" name="Picture 8">
            <a:extLst>
              <a:ext uri="{FF2B5EF4-FFF2-40B4-BE49-F238E27FC236}">
                <a16:creationId xmlns:a16="http://schemas.microsoft.com/office/drawing/2014/main" id="{C3F073E1-9D21-45CF-9650-90305A9C22AE}"/>
              </a:ext>
            </a:extLst>
          </p:cNvPr>
          <p:cNvPicPr>
            <a:picLocks noChangeAspect="1"/>
          </p:cNvPicPr>
          <p:nvPr/>
        </p:nvPicPr>
        <p:blipFill>
          <a:blip r:embed="rId2"/>
          <a:stretch>
            <a:fillRect/>
          </a:stretch>
        </p:blipFill>
        <p:spPr>
          <a:xfrm>
            <a:off x="548639" y="3043155"/>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200" y="585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First Successful Ground Landing Date</a:t>
            </a:r>
          </a:p>
        </p:txBody>
      </p:sp>
      <p:sp>
        <p:nvSpPr>
          <p:cNvPr id="6" name="Content Placeholder 4">
            <a:extLst>
              <a:ext uri="{FF2B5EF4-FFF2-40B4-BE49-F238E27FC236}">
                <a16:creationId xmlns:a16="http://schemas.microsoft.com/office/drawing/2014/main" id="{95D60F15-DEC9-47C1-B0E5-AB6E68F72565}"/>
              </a:ext>
            </a:extLst>
          </p:cNvPr>
          <p:cNvSpPr txBox="1">
            <a:spLocks/>
          </p:cNvSpPr>
          <p:nvPr/>
        </p:nvSpPr>
        <p:spPr>
          <a:xfrm>
            <a:off x="7546848" y="2516777"/>
            <a:ext cx="3803904" cy="36601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observed that the dates of the first successful landing outcome on ground pad was 22</a:t>
            </a:r>
            <a:r>
              <a:rPr lang="en-US" sz="2200" baseline="30000"/>
              <a:t>nd</a:t>
            </a:r>
            <a:r>
              <a:rPr lang="en-US" sz="2200"/>
              <a:t> December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pic>
        <p:nvPicPr>
          <p:cNvPr id="9" name="Picture 8">
            <a:extLst>
              <a:ext uri="{FF2B5EF4-FFF2-40B4-BE49-F238E27FC236}">
                <a16:creationId xmlns:a16="http://schemas.microsoft.com/office/drawing/2014/main" id="{5623723D-B1DF-43CE-B79E-B55DC1142920}"/>
              </a:ext>
            </a:extLst>
          </p:cNvPr>
          <p:cNvPicPr>
            <a:picLocks noChangeAspect="1"/>
          </p:cNvPicPr>
          <p:nvPr/>
        </p:nvPicPr>
        <p:blipFill>
          <a:blip r:embed="rId2"/>
          <a:stretch>
            <a:fillRect/>
          </a:stretch>
        </p:blipFill>
        <p:spPr>
          <a:xfrm>
            <a:off x="548639" y="3099707"/>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585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Successful Drone Ship Landing with Payload between 4000 and 6000</a:t>
            </a:r>
          </a:p>
        </p:txBody>
      </p:sp>
      <p:sp>
        <p:nvSpPr>
          <p:cNvPr id="9" name="Content Placeholder 4">
            <a:extLst>
              <a:ext uri="{FF2B5EF4-FFF2-40B4-BE49-F238E27FC236}">
                <a16:creationId xmlns:a16="http://schemas.microsoft.com/office/drawing/2014/main" id="{DE5A1235-6DD2-4551-A971-52E717FD42B5}"/>
              </a:ext>
            </a:extLst>
          </p:cNvPr>
          <p:cNvSpPr txBox="1">
            <a:spLocks/>
          </p:cNvSpPr>
          <p:nvPr/>
        </p:nvSpPr>
        <p:spPr>
          <a:xfrm>
            <a:off x="7546848" y="2516777"/>
            <a:ext cx="3803904" cy="36601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used the </a:t>
            </a:r>
            <a:r>
              <a:rPr lang="en-US" sz="2200" b="1"/>
              <a:t>WHERE</a:t>
            </a:r>
            <a:r>
              <a:rPr lang="en-US" sz="2200"/>
              <a:t> clause to filter for boosters which have successfully landed on drone ship and applied the </a:t>
            </a:r>
            <a:r>
              <a:rPr lang="en-US" sz="2200" b="1"/>
              <a:t>AND</a:t>
            </a:r>
            <a:r>
              <a:rPr lang="en-US" sz="2200"/>
              <a:t> condition to determine successful landing with payload mass greater than 4000 but less than 6000</a:t>
            </a:r>
          </a:p>
          <a:p>
            <a:pPr>
              <a:spcBef>
                <a:spcPts val="1400"/>
              </a:spcBef>
            </a:pPr>
            <a:endParaRPr lang="en-US" sz="22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29</a:t>
            </a:fld>
            <a:endParaRPr lang="en-US" sz="1200">
              <a:solidFill>
                <a:prstClr val="black">
                  <a:tint val="75000"/>
                </a:prstClr>
              </a:solidFill>
              <a:latin typeface="Calibri" panose="020F0502020204030204"/>
            </a:endParaRPr>
          </a:p>
        </p:txBody>
      </p:sp>
      <p:pic>
        <p:nvPicPr>
          <p:cNvPr id="10" name="Picture 9">
            <a:extLst>
              <a:ext uri="{FF2B5EF4-FFF2-40B4-BE49-F238E27FC236}">
                <a16:creationId xmlns:a16="http://schemas.microsoft.com/office/drawing/2014/main" id="{8C1824A5-E5E0-494B-B70C-016E44F52578}"/>
              </a:ext>
            </a:extLst>
          </p:cNvPr>
          <p:cNvPicPr>
            <a:picLocks noChangeAspect="1"/>
          </p:cNvPicPr>
          <p:nvPr/>
        </p:nvPicPr>
        <p:blipFill>
          <a:blip r:embed="rId2"/>
          <a:stretch>
            <a:fillRect/>
          </a:stretch>
        </p:blipFill>
        <p:spPr>
          <a:xfrm>
            <a:off x="548639" y="2516777"/>
            <a:ext cx="6348042" cy="355032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8868"/>
            <a:ext cx="10181165" cy="460545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7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7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7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7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7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7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700" dirty="0">
                <a:solidFill>
                  <a:schemeClr val="accent3">
                    <a:lumMod val="25000"/>
                  </a:schemeClr>
                </a:solidFill>
                <a:latin typeface="Abadi" panose="020B0604020104020204" pitchFamily="34" charset="0"/>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585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Total Number of Successful and Failure Mission Outcomes</a:t>
            </a:r>
          </a:p>
        </p:txBody>
      </p:sp>
      <p:sp>
        <p:nvSpPr>
          <p:cNvPr id="7" name="Content Placeholder 4">
            <a:extLst>
              <a:ext uri="{FF2B5EF4-FFF2-40B4-BE49-F238E27FC236}">
                <a16:creationId xmlns:a16="http://schemas.microsoft.com/office/drawing/2014/main" id="{AC74304F-D639-450A-85A8-7E0BA9D31634}"/>
              </a:ext>
            </a:extLst>
          </p:cNvPr>
          <p:cNvSpPr txBox="1">
            <a:spLocks/>
          </p:cNvSpPr>
          <p:nvPr/>
        </p:nvSpPr>
        <p:spPr>
          <a:xfrm>
            <a:off x="7546848" y="2516777"/>
            <a:ext cx="3803904" cy="36601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used wildcard like ‘%’ to filter for </a:t>
            </a:r>
            <a:r>
              <a:rPr lang="en-US" sz="2200" b="1"/>
              <a:t>WHERE</a:t>
            </a:r>
            <a:r>
              <a:rPr lang="en-US" sz="2200"/>
              <a:t> MissionOutcome was a success or a failure. </a:t>
            </a:r>
          </a:p>
          <a:p>
            <a:pPr>
              <a:spcBef>
                <a:spcPts val="1400"/>
              </a:spcBef>
            </a:pPr>
            <a:endParaRPr lang="en-US" sz="22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30</a:t>
            </a:fld>
            <a:endParaRPr lang="en-US" sz="1200">
              <a:solidFill>
                <a:prstClr val="black">
                  <a:tint val="75000"/>
                </a:prstClr>
              </a:solidFill>
              <a:latin typeface="Calibri" panose="020F0502020204030204"/>
            </a:endParaRPr>
          </a:p>
        </p:txBody>
      </p:sp>
      <p:pic>
        <p:nvPicPr>
          <p:cNvPr id="9" name="Picture 8">
            <a:extLst>
              <a:ext uri="{FF2B5EF4-FFF2-40B4-BE49-F238E27FC236}">
                <a16:creationId xmlns:a16="http://schemas.microsoft.com/office/drawing/2014/main" id="{CDECA1E5-7835-4231-84B3-EE0A0B99FB2F}"/>
              </a:ext>
            </a:extLst>
          </p:cNvPr>
          <p:cNvPicPr>
            <a:picLocks noChangeAspect="1"/>
          </p:cNvPicPr>
          <p:nvPr/>
        </p:nvPicPr>
        <p:blipFill>
          <a:blip r:embed="rId2"/>
          <a:stretch>
            <a:fillRect/>
          </a:stretch>
        </p:blipFill>
        <p:spPr>
          <a:xfrm>
            <a:off x="1026955" y="2516777"/>
            <a:ext cx="5108891" cy="383957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585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Boosters Carried Maximum Payload</a:t>
            </a:r>
          </a:p>
        </p:txBody>
      </p:sp>
      <p:pic>
        <p:nvPicPr>
          <p:cNvPr id="7" name="Picture 6">
            <a:extLst>
              <a:ext uri="{FF2B5EF4-FFF2-40B4-BE49-F238E27FC236}">
                <a16:creationId xmlns:a16="http://schemas.microsoft.com/office/drawing/2014/main" id="{A103E077-8527-4C73-8859-F8CD62714BD2}"/>
              </a:ext>
            </a:extLst>
          </p:cNvPr>
          <p:cNvPicPr>
            <a:picLocks noChangeAspect="1"/>
          </p:cNvPicPr>
          <p:nvPr/>
        </p:nvPicPr>
        <p:blipFill rotWithShape="1">
          <a:blip r:embed="rId2"/>
          <a:srcRect r="3" b="27092"/>
          <a:stretch/>
        </p:blipFill>
        <p:spPr>
          <a:xfrm>
            <a:off x="841248" y="2516777"/>
            <a:ext cx="6236208" cy="3660185"/>
          </a:xfrm>
          <a:prstGeom prst="rect">
            <a:avLst/>
          </a:prstGeom>
        </p:spPr>
      </p:pic>
      <p:sp>
        <p:nvSpPr>
          <p:cNvPr id="6" name="Content Placeholder 4">
            <a:extLst>
              <a:ext uri="{FF2B5EF4-FFF2-40B4-BE49-F238E27FC236}">
                <a16:creationId xmlns:a16="http://schemas.microsoft.com/office/drawing/2014/main" id="{92B96175-2499-401D-89CD-1945D4513F0C}"/>
              </a:ext>
            </a:extLst>
          </p:cNvPr>
          <p:cNvSpPr txBox="1">
            <a:spLocks/>
          </p:cNvSpPr>
          <p:nvPr/>
        </p:nvSpPr>
        <p:spPr>
          <a:xfrm>
            <a:off x="7546848" y="2516777"/>
            <a:ext cx="3803904" cy="36601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determined the booster that have carried the maximum payload using a subquery in the </a:t>
            </a:r>
            <a:r>
              <a:rPr lang="en-US" sz="2200" b="1"/>
              <a:t>WHERE</a:t>
            </a:r>
            <a:r>
              <a:rPr lang="en-US" sz="2200"/>
              <a:t> clause and the </a:t>
            </a:r>
            <a:r>
              <a:rPr lang="en-US" sz="2200" b="1"/>
              <a:t>MAX() </a:t>
            </a:r>
            <a:r>
              <a:rPr lang="en-US" sz="2200"/>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31</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endParaRPr lang="en-US" dirty="0">
              <a:solidFill>
                <a:srgbClr val="0B49CB"/>
              </a:solidFill>
              <a:latin typeface="Abadi"/>
            </a:endParaRPr>
          </a:p>
        </p:txBody>
      </p:sp>
      <p:sp>
        <p:nvSpPr>
          <p:cNvPr id="6" name="Content Placeholder 4">
            <a:extLst>
              <a:ext uri="{FF2B5EF4-FFF2-40B4-BE49-F238E27FC236}">
                <a16:creationId xmlns:a16="http://schemas.microsoft.com/office/drawing/2014/main" id="{90313F4C-A39D-45B7-9BB8-4B41566A78F4}"/>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17602D4B-4CD7-4381-BD0E-A9A6077615E2}"/>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endParaRPr lang="en-US" dirty="0">
              <a:solidFill>
                <a:srgbClr val="0B49CB"/>
              </a:solidFill>
              <a:latin typeface="Abadi"/>
            </a:endParaRPr>
          </a:p>
        </p:txBody>
      </p:sp>
      <p:pic>
        <p:nvPicPr>
          <p:cNvPr id="9" name="Picture 8">
            <a:extLst>
              <a:ext uri="{FF2B5EF4-FFF2-40B4-BE49-F238E27FC236}">
                <a16:creationId xmlns:a16="http://schemas.microsoft.com/office/drawing/2014/main" id="{DAF19CAF-3E98-41E0-938C-F858EF032AE4}"/>
              </a:ext>
            </a:extLst>
          </p:cNvPr>
          <p:cNvPicPr>
            <a:picLocks noChangeAspect="1"/>
          </p:cNvPicPr>
          <p:nvPr/>
        </p:nvPicPr>
        <p:blipFill>
          <a:blip r:embed="rId3"/>
          <a:stretch>
            <a:fillRect/>
          </a:stretch>
        </p:blipFill>
        <p:spPr>
          <a:xfrm>
            <a:off x="776008" y="1589360"/>
            <a:ext cx="6124575" cy="4295775"/>
          </a:xfrm>
          <a:prstGeom prst="rect">
            <a:avLst/>
          </a:prstGeom>
        </p:spPr>
      </p:pic>
      <p:sp>
        <p:nvSpPr>
          <p:cNvPr id="10" name="Content Placeholder 4">
            <a:extLst>
              <a:ext uri="{FF2B5EF4-FFF2-40B4-BE49-F238E27FC236}">
                <a16:creationId xmlns:a16="http://schemas.microsoft.com/office/drawing/2014/main" id="{BE40C2A0-05AA-41D6-95EF-9081CE71490F}"/>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Global Launch Sites </a:t>
            </a:r>
          </a:p>
        </p:txBody>
      </p:sp>
      <p:pic>
        <p:nvPicPr>
          <p:cNvPr id="6" name="Content Placeholder 5">
            <a:extLst>
              <a:ext uri="{FF2B5EF4-FFF2-40B4-BE49-F238E27FC236}">
                <a16:creationId xmlns:a16="http://schemas.microsoft.com/office/drawing/2014/main" id="{39D583FD-12CF-4331-8C8C-7A2EC565DF4E}"/>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Site Markers</a:t>
            </a:r>
          </a:p>
        </p:txBody>
      </p:sp>
      <p:pic>
        <p:nvPicPr>
          <p:cNvPr id="6" name="Content Placeholder 3">
            <a:extLst>
              <a:ext uri="{FF2B5EF4-FFF2-40B4-BE49-F238E27FC236}">
                <a16:creationId xmlns:a16="http://schemas.microsoft.com/office/drawing/2014/main" id="{80916ABD-0AF3-4A8D-BB15-02E988E869C3}"/>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from major landmarks</a:t>
            </a:r>
          </a:p>
        </p:txBody>
      </p:sp>
      <p:pic>
        <p:nvPicPr>
          <p:cNvPr id="6" name="Content Placeholder 3">
            <a:extLst>
              <a:ext uri="{FF2B5EF4-FFF2-40B4-BE49-F238E27FC236}">
                <a16:creationId xmlns:a16="http://schemas.microsoft.com/office/drawing/2014/main" id="{24D651ED-FFDE-4D39-9AB7-4569BE5A7580}"/>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by each launch site – Pie Chart</a:t>
            </a:r>
          </a:p>
        </p:txBody>
      </p:sp>
      <p:pic>
        <p:nvPicPr>
          <p:cNvPr id="6" name="Content Placeholder 3">
            <a:extLst>
              <a:ext uri="{FF2B5EF4-FFF2-40B4-BE49-F238E27FC236}">
                <a16:creationId xmlns:a16="http://schemas.microsoft.com/office/drawing/2014/main" id="{8DE9BF99-B360-4789-8823-F90A9A266E95}"/>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38146"/>
            <a:ext cx="10399485" cy="4687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that its Falcon9 rocket launches cost 62 Million dollars on its website, in contrast to which other competitors cost upward of 165 million dollar. Most of the saving is because of SpaceX's ability to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 – Pie Chart</a:t>
            </a:r>
          </a:p>
        </p:txBody>
      </p:sp>
      <p:pic>
        <p:nvPicPr>
          <p:cNvPr id="6" name="Content Placeholder 3">
            <a:extLst>
              <a:ext uri="{FF2B5EF4-FFF2-40B4-BE49-F238E27FC236}">
                <a16:creationId xmlns:a16="http://schemas.microsoft.com/office/drawing/2014/main" id="{A360C756-302B-4340-A99E-B2B040FB7F86}"/>
              </a:ext>
            </a:extLst>
          </p:cNvPr>
          <p:cNvPicPr>
            <a:picLocks noChangeAspect="1"/>
          </p:cNvPicPr>
          <p:nvPr/>
        </p:nvPicPr>
        <p:blipFill>
          <a:blip r:embed="rId3"/>
          <a:stretch>
            <a:fillRect/>
          </a:stretch>
        </p:blipFill>
        <p:spPr>
          <a:xfrm>
            <a:off x="174395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a:t>
            </a:r>
          </a:p>
        </p:txBody>
      </p:sp>
      <p:pic>
        <p:nvPicPr>
          <p:cNvPr id="6" name="Content Placeholder 3" descr="Graphical user interface, application&#10;&#10;Description automatically generated">
            <a:extLst>
              <a:ext uri="{FF2B5EF4-FFF2-40B4-BE49-F238E27FC236}">
                <a16:creationId xmlns:a16="http://schemas.microsoft.com/office/drawing/2014/main" id="{20160A60-EF68-496F-A918-954162B2D464}"/>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Content Placeholder 4">
            <a:extLst>
              <a:ext uri="{FF2B5EF4-FFF2-40B4-BE49-F238E27FC236}">
                <a16:creationId xmlns:a16="http://schemas.microsoft.com/office/drawing/2014/main" id="{FCFB7547-E508-4661-B61E-EBAAB191ED1E}"/>
              </a:ext>
            </a:extLst>
          </p:cNvPr>
          <p:cNvSpPr txBox="1">
            <a:spLocks/>
          </p:cNvSpPr>
          <p:nvPr/>
        </p:nvSpPr>
        <p:spPr>
          <a:xfrm>
            <a:off x="770011" y="1808774"/>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7" name="Picture 6">
            <a:extLst>
              <a:ext uri="{FF2B5EF4-FFF2-40B4-BE49-F238E27FC236}">
                <a16:creationId xmlns:a16="http://schemas.microsoft.com/office/drawing/2014/main" id="{D8DEBC9F-1CFF-4DDD-8672-B185F3531398}"/>
              </a:ext>
            </a:extLst>
          </p:cNvPr>
          <p:cNvPicPr>
            <a:picLocks noChangeAspect="1"/>
          </p:cNvPicPr>
          <p:nvPr/>
        </p:nvPicPr>
        <p:blipFill>
          <a:blip r:embed="rId3"/>
          <a:stretch>
            <a:fillRect/>
          </a:stretch>
        </p:blipFill>
        <p:spPr>
          <a:xfrm>
            <a:off x="942372" y="2780917"/>
            <a:ext cx="10515600" cy="293965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4">
            <a:extLst>
              <a:ext uri="{FF2B5EF4-FFF2-40B4-BE49-F238E27FC236}">
                <a16:creationId xmlns:a16="http://schemas.microsoft.com/office/drawing/2014/main" id="{14F371C9-FDF3-4FDE-B48F-89F918CC6805}"/>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D2A8E90-4CA0-4EE5-B46A-89E3870A0537}"/>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8" name="Content Placeholder 3">
            <a:extLst>
              <a:ext uri="{FF2B5EF4-FFF2-40B4-BE49-F238E27FC236}">
                <a16:creationId xmlns:a16="http://schemas.microsoft.com/office/drawing/2014/main" id="{BADA6D92-060A-4413-A67C-B9F3BD1FF6CA}"/>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a:latin typeface="Abadi" panose="020B0604020104020204" pitchFamily="34" charset="0"/>
              </a:rPr>
              <a:t>Launch success rate started to increase in 2013 till 2020.</a:t>
            </a:r>
          </a:p>
          <a:p>
            <a:pPr>
              <a:lnSpc>
                <a:spcPct val="100000"/>
              </a:lnSpc>
              <a:spcBef>
                <a:spcPts val="1400"/>
              </a:spcBef>
            </a:pPr>
            <a:r>
              <a:rPr lang="en-US" sz="2200">
                <a:solidFill>
                  <a:schemeClr val="accent3">
                    <a:lumMod val="25000"/>
                  </a:schemeClr>
                </a:solidFill>
                <a:latin typeface="Abadi" panose="020B0604020104020204" pitchFamily="34" charset="0"/>
              </a:rPr>
              <a:t>Orbits </a:t>
            </a:r>
            <a:r>
              <a:rPr lang="en-US" sz="2200">
                <a:latin typeface="Abadi" panose="020B0604020104020204" pitchFamily="34" charset="0"/>
              </a:rPr>
              <a:t>ES-L1, GEO, HEO, SSO, VLEO had the most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09988" y="1472102"/>
            <a:ext cx="4861273" cy="4527061"/>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https://github.com/Prashy1712/IBM-Data-Science-Capstone-SpaceX/blob/main/spacex-data-collection-api1.ipynb.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43A773A-B70E-4F67-A795-A84AFBD8A2C0}"/>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88117"/>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https://github.com/Prashy1712/IBM-Data-Science-Capstone-SpaceX/blob/main/Data%20Collection%20with%20Web%20Scraping.ipynb.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FC669CF0-681D-4591-A1DB-7F5C960AACB2}"/>
              </a:ext>
            </a:extLst>
          </p:cNvPr>
          <p:cNvPicPr>
            <a:picLocks noChangeAspect="1"/>
          </p:cNvPicPr>
          <p:nvPr/>
        </p:nvPicPr>
        <p:blipFill>
          <a:blip r:embed="rId3"/>
          <a:stretch>
            <a:fillRect/>
          </a:stretch>
        </p:blipFill>
        <p:spPr>
          <a:xfrm>
            <a:off x="6180211" y="1388117"/>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170</TotalTime>
  <Words>1781</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Prashant Mishra (IN)</cp:lastModifiedBy>
  <cp:revision>205</cp:revision>
  <dcterms:created xsi:type="dcterms:W3CDTF">2021-04-29T18:58:34Z</dcterms:created>
  <dcterms:modified xsi:type="dcterms:W3CDTF">2022-05-18T16:06:42Z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